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Karla"/>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Karla-italic.fntdata"/><Relationship Id="rId61" Type="http://schemas.openxmlformats.org/officeDocument/2006/relationships/font" Target="fonts/Karla-bold.fntdata"/><Relationship Id="rId20" Type="http://schemas.openxmlformats.org/officeDocument/2006/relationships/slide" Target="slides/slide15.xml"/><Relationship Id="rId63" Type="http://schemas.openxmlformats.org/officeDocument/2006/relationships/font" Target="fonts/Karla-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Karla-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78ec50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78ec50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78ec5050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78ec5050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78ec5050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78ec5050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78ec5050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78ec5050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78ec5050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78ec5050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78ec5050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78ec5050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78ec5050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78ec5050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78ec50507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78ec50507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78ec5050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78ec5050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78ec50507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78ec50507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78ec5050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78ec5050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78ec5050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78ec5050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78ec5050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78ec5050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8ec50507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8ec50507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78ec5050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78ec5050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78ec5050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78ec5050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78ec5050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78ec5050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78ec5050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78ec5050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78ec5050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78ec5050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78ec50507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78ec50507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78ec5050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78ec5050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78ec50507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78ec50507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78ec505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8ec505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78ec5050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78ec5050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78ec5050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78ec5050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78ec5050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78ec5050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78ec5050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78ec5050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78ec50507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78ec50507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78ec50507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78ec50507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78ec50507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78ec50507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78ec50507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78ec50507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8ec50507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8ec50507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78ec50507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78ec50507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78ec5050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78ec5050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78ec50507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78ec50507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8ec50507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8ec50507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78ec50507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78ec50507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78ec50507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78ec50507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78ec50507_3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78ec50507_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78ec50507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78ec50507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78ec50507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78ec50507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78ec50507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78ec50507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78ec50507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78ec50507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8ec50507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8ec50507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78ec5050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78ec5050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78ec50507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78ec50507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78ec50507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78ec50507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78ec50507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78ec50507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78ec50507_3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78ec50507_3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78ec50507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78ec50507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78ec5050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78ec5050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78ec5050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78ec5050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78ec5050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78ec5050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8ec5050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8ec5050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youtube.com/watch?v=2bUF_BvZcAQ" TargetMode="Externa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youtube.com/watch?v=b1U9W4iNDiQ" TargetMode="Externa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www.youtube.com/watch?v=b1U9W4iNDiQ" TargetMode="Externa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www.youtube.com/watch?v=8W6P5KU5ONQ" TargetMode="Externa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www.youtube.com/watch?v=q2xE-VfAjmE" TargetMode="Externa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www.youtube.com/watch?v=JGFGmOQ29_Q" TargetMode="Externa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vimeo.com/298395215"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www.youtube.com/watch?v=YDji-8JcD2Y" TargetMode="External"/><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hyperlink" Target="https://www.smooth-on.com/product-line/oomo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hyperlink" Target="http://fab.cba.mit.edu/classes/863.12/people/hendranata.erioseto/week6_moulding+casting.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youtube.com/watch?v=EbZ9VnaZ-Xs"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452950" y="326300"/>
            <a:ext cx="78726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HCDE 598 Digital Fabrication</a:t>
            </a:r>
            <a:endParaRPr b="1" sz="3000">
              <a:solidFill>
                <a:srgbClr val="000000"/>
              </a:solidFill>
              <a:latin typeface="Karla"/>
              <a:ea typeface="Karla"/>
              <a:cs typeface="Karla"/>
              <a:sym typeface="Karla"/>
            </a:endParaRPr>
          </a:p>
        </p:txBody>
      </p:sp>
      <p:sp>
        <p:nvSpPr>
          <p:cNvPr id="55" name="Google Shape;55;p1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452950" y="1194975"/>
            <a:ext cx="4259700" cy="3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Karla"/>
                <a:ea typeface="Karla"/>
                <a:cs typeface="Karla"/>
                <a:sym typeface="Karla"/>
              </a:rPr>
              <a:t>Molding and Casting!</a:t>
            </a:r>
            <a:endParaRPr sz="1800">
              <a:latin typeface="Karla"/>
              <a:ea typeface="Karla"/>
              <a:cs typeface="Karla"/>
              <a:sym typeface="Karla"/>
            </a:endParaRPr>
          </a:p>
          <a:p>
            <a:pPr indent="0" lvl="0" marL="0" rtl="0" algn="l">
              <a:spcBef>
                <a:spcPts val="0"/>
              </a:spcBef>
              <a:spcAft>
                <a:spcPts val="0"/>
              </a:spcAft>
              <a:buNone/>
            </a:pPr>
            <a:r>
              <a:t/>
            </a:r>
            <a:endParaRPr sz="1800">
              <a:latin typeface="Karla"/>
              <a:ea typeface="Karla"/>
              <a:cs typeface="Karla"/>
              <a:sym typeface="Karla"/>
            </a:endParaRPr>
          </a:p>
          <a:p>
            <a:pPr indent="0" lvl="0" marL="0" rtl="0" algn="l">
              <a:spcBef>
                <a:spcPts val="0"/>
              </a:spcBef>
              <a:spcAft>
                <a:spcPts val="0"/>
              </a:spcAft>
              <a:buNone/>
            </a:pPr>
            <a:r>
              <a:rPr lang="en" sz="1800">
                <a:latin typeface="Karla"/>
                <a:ea typeface="Karla"/>
                <a:cs typeface="Karla"/>
                <a:sym typeface="Karla"/>
              </a:rPr>
              <a:t>Instructor: Nadya Peek</a:t>
            </a:r>
            <a:endParaRPr sz="1800">
              <a:latin typeface="Karla"/>
              <a:ea typeface="Karla"/>
              <a:cs typeface="Karla"/>
              <a:sym typeface="Karla"/>
            </a:endParaRPr>
          </a:p>
          <a:p>
            <a:pPr indent="0" lvl="0" marL="0" rtl="0" algn="l">
              <a:spcBef>
                <a:spcPts val="0"/>
              </a:spcBef>
              <a:spcAft>
                <a:spcPts val="0"/>
              </a:spcAft>
              <a:buNone/>
            </a:pPr>
            <a:r>
              <a:rPr lang="en" sz="1800">
                <a:latin typeface="Karla"/>
                <a:ea typeface="Karla"/>
                <a:cs typeface="Karla"/>
                <a:sym typeface="Karla"/>
              </a:rPr>
              <a:t>TA: Joshua Vasquez</a:t>
            </a:r>
            <a:endParaRPr sz="1800">
              <a:latin typeface="Karla"/>
              <a:ea typeface="Karla"/>
              <a:cs typeface="Karla"/>
              <a:sym typeface="Karla"/>
            </a:endParaRPr>
          </a:p>
          <a:p>
            <a:pPr indent="0" lvl="0" marL="0" rtl="0" algn="l">
              <a:spcBef>
                <a:spcPts val="0"/>
              </a:spcBef>
              <a:spcAft>
                <a:spcPts val="0"/>
              </a:spcAft>
              <a:buNone/>
            </a:pPr>
            <a:r>
              <a:t/>
            </a:r>
            <a:endParaRPr sz="1800">
              <a:latin typeface="Karla"/>
              <a:ea typeface="Karla"/>
              <a:cs typeface="Karla"/>
              <a:sym typeface="Karla"/>
            </a:endParaRPr>
          </a:p>
          <a:p>
            <a:pPr indent="0" lvl="0" marL="0" rtl="0" algn="l">
              <a:spcBef>
                <a:spcPts val="0"/>
              </a:spcBef>
              <a:spcAft>
                <a:spcPts val="0"/>
              </a:spcAft>
              <a:buNone/>
            </a:pPr>
            <a:r>
              <a:rPr lang="en" sz="1800">
                <a:latin typeface="Karla"/>
                <a:ea typeface="Karla"/>
                <a:cs typeface="Karla"/>
                <a:sym typeface="Karla"/>
              </a:rPr>
              <a:t>hcde598-sp19.slack.com</a:t>
            </a:r>
            <a:endParaRPr sz="1800">
              <a:latin typeface="Karla"/>
              <a:ea typeface="Karla"/>
              <a:cs typeface="Karla"/>
              <a:sym typeface="Karl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investment casting</a:t>
            </a:r>
            <a:endParaRPr b="1" sz="3000">
              <a:solidFill>
                <a:srgbClr val="000000"/>
              </a:solidFill>
              <a:latin typeface="Karla"/>
              <a:ea typeface="Karla"/>
              <a:cs typeface="Karla"/>
              <a:sym typeface="Karla"/>
            </a:endParaRPr>
          </a:p>
        </p:txBody>
      </p:sp>
      <p:sp>
        <p:nvSpPr>
          <p:cNvPr id="118" name="Google Shape;118;p22"/>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2"/>
          <p:cNvPicPr preferRelativeResize="0"/>
          <p:nvPr/>
        </p:nvPicPr>
        <p:blipFill>
          <a:blip r:embed="rId3">
            <a:alphaModFix/>
          </a:blip>
          <a:stretch>
            <a:fillRect/>
          </a:stretch>
        </p:blipFill>
        <p:spPr>
          <a:xfrm>
            <a:off x="452950" y="1054275"/>
            <a:ext cx="4313635" cy="367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investment casting</a:t>
            </a:r>
            <a:endParaRPr b="1" sz="3000">
              <a:solidFill>
                <a:srgbClr val="000000"/>
              </a:solidFill>
              <a:latin typeface="Karla"/>
              <a:ea typeface="Karla"/>
              <a:cs typeface="Karla"/>
              <a:sym typeface="Karla"/>
            </a:endParaRPr>
          </a:p>
        </p:txBody>
      </p:sp>
      <p:sp>
        <p:nvSpPr>
          <p:cNvPr id="125" name="Google Shape;125;p2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3"/>
          <p:cNvPicPr preferRelativeResize="0"/>
          <p:nvPr/>
        </p:nvPicPr>
        <p:blipFill>
          <a:blip r:embed="rId3">
            <a:alphaModFix/>
          </a:blip>
          <a:stretch>
            <a:fillRect/>
          </a:stretch>
        </p:blipFill>
        <p:spPr>
          <a:xfrm>
            <a:off x="452950" y="1017450"/>
            <a:ext cx="2735681" cy="3647575"/>
          </a:xfrm>
          <a:prstGeom prst="rect">
            <a:avLst/>
          </a:prstGeom>
          <a:noFill/>
          <a:ln>
            <a:noFill/>
          </a:ln>
        </p:spPr>
      </p:pic>
      <p:pic>
        <p:nvPicPr>
          <p:cNvPr id="127" name="Google Shape;127;p23"/>
          <p:cNvPicPr preferRelativeResize="0"/>
          <p:nvPr/>
        </p:nvPicPr>
        <p:blipFill>
          <a:blip r:embed="rId4">
            <a:alphaModFix/>
          </a:blip>
          <a:stretch>
            <a:fillRect/>
          </a:stretch>
        </p:blipFill>
        <p:spPr>
          <a:xfrm>
            <a:off x="3364117" y="1017450"/>
            <a:ext cx="4863433" cy="364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investment casting</a:t>
            </a:r>
            <a:endParaRPr b="1" sz="3000">
              <a:solidFill>
                <a:srgbClr val="000000"/>
              </a:solidFill>
              <a:latin typeface="Karla"/>
              <a:ea typeface="Karla"/>
              <a:cs typeface="Karla"/>
              <a:sym typeface="Karla"/>
            </a:endParaRPr>
          </a:p>
        </p:txBody>
      </p:sp>
      <p:sp>
        <p:nvSpPr>
          <p:cNvPr id="133" name="Google Shape;133;p2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earn more about the investment casting process from Niagara Investment Castings (A Division of ASAHI Refining Canada Limited)." id="134" name="Google Shape;134;p24" title="Learn about Investment Castings">
            <a:hlinkClick r:id="rId3"/>
          </p:cNvPr>
          <p:cNvPicPr preferRelativeResize="0"/>
          <p:nvPr/>
        </p:nvPicPr>
        <p:blipFill>
          <a:blip r:embed="rId4">
            <a:alphaModFix/>
          </a:blip>
          <a:stretch>
            <a:fillRect/>
          </a:stretch>
        </p:blipFill>
        <p:spPr>
          <a:xfrm>
            <a:off x="452950" y="999050"/>
            <a:ext cx="5426650" cy="406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Injection molding: invented 1872</a:t>
            </a:r>
            <a:endParaRPr b="1" sz="3000">
              <a:solidFill>
                <a:srgbClr val="000000"/>
              </a:solidFill>
              <a:latin typeface="Karla"/>
              <a:ea typeface="Karla"/>
              <a:cs typeface="Karla"/>
              <a:sym typeface="Karla"/>
            </a:endParaRPr>
          </a:p>
        </p:txBody>
      </p:sp>
      <p:sp>
        <p:nvSpPr>
          <p:cNvPr id="140" name="Google Shape;140;p2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5"/>
          <p:cNvPicPr preferRelativeResize="0"/>
          <p:nvPr/>
        </p:nvPicPr>
        <p:blipFill>
          <a:blip r:embed="rId3">
            <a:alphaModFix/>
          </a:blip>
          <a:stretch>
            <a:fillRect/>
          </a:stretch>
        </p:blipFill>
        <p:spPr>
          <a:xfrm>
            <a:off x="452950" y="1168700"/>
            <a:ext cx="4893334" cy="3670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Injection molding</a:t>
            </a:r>
            <a:endParaRPr b="1" sz="3000">
              <a:solidFill>
                <a:srgbClr val="000000"/>
              </a:solidFill>
              <a:latin typeface="Karla"/>
              <a:ea typeface="Karla"/>
              <a:cs typeface="Karla"/>
              <a:sym typeface="Karla"/>
            </a:endParaRPr>
          </a:p>
        </p:txBody>
      </p:sp>
      <p:sp>
        <p:nvSpPr>
          <p:cNvPr id="147" name="Google Shape;147;p2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6"/>
          <p:cNvPicPr preferRelativeResize="0"/>
          <p:nvPr/>
        </p:nvPicPr>
        <p:blipFill>
          <a:blip r:embed="rId3">
            <a:alphaModFix/>
          </a:blip>
          <a:stretch>
            <a:fillRect/>
          </a:stretch>
        </p:blipFill>
        <p:spPr>
          <a:xfrm>
            <a:off x="152400" y="1321100"/>
            <a:ext cx="4448175" cy="333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Injection molding</a:t>
            </a:r>
            <a:endParaRPr b="1" sz="3000">
              <a:solidFill>
                <a:srgbClr val="000000"/>
              </a:solidFill>
              <a:latin typeface="Karla"/>
              <a:ea typeface="Karla"/>
              <a:cs typeface="Karla"/>
              <a:sym typeface="Karla"/>
            </a:endParaRPr>
          </a:p>
        </p:txBody>
      </p:sp>
      <p:sp>
        <p:nvSpPr>
          <p:cNvPr id="154" name="Google Shape;154;p27"/>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452950" y="1168700"/>
            <a:ext cx="4448175" cy="33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Casting terms: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Mold</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Mold core</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Sprue</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Runner</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Key</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Parting line</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161" name="Google Shape;161;p28"/>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Injection molding</a:t>
            </a:r>
            <a:endParaRPr b="1" sz="3000">
              <a:solidFill>
                <a:srgbClr val="000000"/>
              </a:solidFill>
              <a:latin typeface="Karla"/>
              <a:ea typeface="Karla"/>
              <a:cs typeface="Karla"/>
              <a:sym typeface="Karla"/>
            </a:endParaRPr>
          </a:p>
        </p:txBody>
      </p:sp>
      <p:sp>
        <p:nvSpPr>
          <p:cNvPr id="167" name="Google Shape;167;p29"/>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tronicarts 3D-animation which shows the injection molding process. &#10;The video shows: the finished plastic part, the injection molding tool, the machine, the injection process and the ejection of the part.&#10;&#10;We also produce personalized versions for your business.&#10;Please contact us: info@tronicarts.de &#10;&#10;www.tronicarts.de" id="168" name="Google Shape;168;p29" title="Injection Molding Animation">
            <a:hlinkClick r:id="rId3"/>
          </p:cNvPr>
          <p:cNvPicPr preferRelativeResize="0"/>
          <p:nvPr/>
        </p:nvPicPr>
        <p:blipFill>
          <a:blip r:embed="rId4">
            <a:alphaModFix/>
          </a:blip>
          <a:stretch>
            <a:fillRect/>
          </a:stretch>
        </p:blipFill>
        <p:spPr>
          <a:xfrm>
            <a:off x="452950" y="953050"/>
            <a:ext cx="5353050" cy="401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Injection molding</a:t>
            </a:r>
            <a:endParaRPr b="1" sz="3000">
              <a:solidFill>
                <a:srgbClr val="000000"/>
              </a:solidFill>
              <a:latin typeface="Karla"/>
              <a:ea typeface="Karla"/>
              <a:cs typeface="Karla"/>
              <a:sym typeface="Karla"/>
            </a:endParaRPr>
          </a:p>
        </p:txBody>
      </p:sp>
      <p:sp>
        <p:nvSpPr>
          <p:cNvPr id="174" name="Google Shape;174;p30"/>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tronicarts 3D-animation which shows the injection molding process. &#10;The video shows: the finished plastic part, the injection molding tool, the machine, the injection process and the ejection of the part.&#10;&#10;We also produce personalized versions for your business.&#10;Please contact us: info@tronicarts.de &#10;&#10;www.tronicarts.de" id="175" name="Google Shape;175;p30" title="Injection Molding Animation">
            <a:hlinkClick r:id="rId3"/>
          </p:cNvPr>
          <p:cNvPicPr preferRelativeResize="0"/>
          <p:nvPr/>
        </p:nvPicPr>
        <p:blipFill>
          <a:blip r:embed="rId4">
            <a:alphaModFix/>
          </a:blip>
          <a:stretch>
            <a:fillRect/>
          </a:stretch>
        </p:blipFill>
        <p:spPr>
          <a:xfrm>
            <a:off x="452950" y="953050"/>
            <a:ext cx="5353050" cy="40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Blow molding</a:t>
            </a:r>
            <a:endParaRPr b="1" sz="3000">
              <a:solidFill>
                <a:srgbClr val="000000"/>
              </a:solidFill>
              <a:latin typeface="Karla"/>
              <a:ea typeface="Karla"/>
              <a:cs typeface="Karla"/>
              <a:sym typeface="Karla"/>
            </a:endParaRPr>
          </a:p>
        </p:txBody>
      </p:sp>
      <p:sp>
        <p:nvSpPr>
          <p:cNvPr id="181" name="Google Shape;181;p31"/>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1"/>
          <p:cNvPicPr preferRelativeResize="0"/>
          <p:nvPr/>
        </p:nvPicPr>
        <p:blipFill>
          <a:blip r:embed="rId3">
            <a:alphaModFix/>
          </a:blip>
          <a:stretch>
            <a:fillRect/>
          </a:stretch>
        </p:blipFill>
        <p:spPr>
          <a:xfrm>
            <a:off x="452950" y="1081875"/>
            <a:ext cx="4506525" cy="359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nvSpPr>
        <p:spPr>
          <a:xfrm>
            <a:off x="452950" y="326300"/>
            <a:ext cx="78726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Molding and casting: 3200 BC</a:t>
            </a:r>
            <a:endParaRPr b="1" sz="3000">
              <a:solidFill>
                <a:srgbClr val="000000"/>
              </a:solidFill>
              <a:latin typeface="Karla"/>
              <a:ea typeface="Karla"/>
              <a:cs typeface="Karla"/>
              <a:sym typeface="Karla"/>
            </a:endParaRPr>
          </a:p>
        </p:txBody>
      </p:sp>
      <p:sp>
        <p:nvSpPr>
          <p:cNvPr id="62" name="Google Shape;62;p1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452951" y="934975"/>
            <a:ext cx="1809761" cy="3835300"/>
          </a:xfrm>
          <a:prstGeom prst="rect">
            <a:avLst/>
          </a:prstGeom>
          <a:noFill/>
          <a:ln>
            <a:noFill/>
          </a:ln>
        </p:spPr>
      </p:pic>
      <p:pic>
        <p:nvPicPr>
          <p:cNvPr id="64" name="Google Shape;64;p14"/>
          <p:cNvPicPr preferRelativeResize="0"/>
          <p:nvPr/>
        </p:nvPicPr>
        <p:blipFill rotWithShape="1">
          <a:blip r:embed="rId3">
            <a:alphaModFix/>
          </a:blip>
          <a:srcRect b="0" l="0" r="0" t="76509"/>
          <a:stretch/>
        </p:blipFill>
        <p:spPr>
          <a:xfrm>
            <a:off x="2523875" y="2332750"/>
            <a:ext cx="4896500" cy="2437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Blow molding</a:t>
            </a:r>
            <a:endParaRPr b="1" sz="3000">
              <a:solidFill>
                <a:srgbClr val="000000"/>
              </a:solidFill>
              <a:latin typeface="Karla"/>
              <a:ea typeface="Karla"/>
              <a:cs typeface="Karla"/>
              <a:sym typeface="Karla"/>
            </a:endParaRPr>
          </a:p>
        </p:txBody>
      </p:sp>
      <p:sp>
        <p:nvSpPr>
          <p:cNvPr id="188" name="Google Shape;188;p32"/>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2"/>
          <p:cNvPicPr preferRelativeResize="0"/>
          <p:nvPr/>
        </p:nvPicPr>
        <p:blipFill>
          <a:blip r:embed="rId3">
            <a:alphaModFix/>
          </a:blip>
          <a:stretch>
            <a:fillRect/>
          </a:stretch>
        </p:blipFill>
        <p:spPr>
          <a:xfrm>
            <a:off x="452950" y="1054250"/>
            <a:ext cx="6803850" cy="343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Blow molding</a:t>
            </a:r>
            <a:endParaRPr b="1" sz="3000">
              <a:solidFill>
                <a:srgbClr val="000000"/>
              </a:solidFill>
              <a:latin typeface="Karla"/>
              <a:ea typeface="Karla"/>
              <a:cs typeface="Karla"/>
              <a:sym typeface="Karla"/>
            </a:endParaRPr>
          </a:p>
        </p:txBody>
      </p:sp>
      <p:sp>
        <p:nvSpPr>
          <p:cNvPr id="195" name="Google Shape;195;p3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3" title="The blow moulding process">
            <a:hlinkClick r:id="rId3"/>
          </p:cNvPr>
          <p:cNvPicPr preferRelativeResize="0"/>
          <p:nvPr/>
        </p:nvPicPr>
        <p:blipFill>
          <a:blip r:embed="rId4">
            <a:alphaModFix/>
          </a:blip>
          <a:stretch>
            <a:fillRect/>
          </a:stretch>
        </p:blipFill>
        <p:spPr>
          <a:xfrm>
            <a:off x="452950" y="1045075"/>
            <a:ext cx="5334650" cy="400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Blow molding glass</a:t>
            </a:r>
            <a:endParaRPr b="1" sz="3000">
              <a:solidFill>
                <a:srgbClr val="000000"/>
              </a:solidFill>
              <a:latin typeface="Karla"/>
              <a:ea typeface="Karla"/>
              <a:cs typeface="Karla"/>
              <a:sym typeface="Karla"/>
            </a:endParaRPr>
          </a:p>
        </p:txBody>
      </p:sp>
      <p:sp>
        <p:nvSpPr>
          <p:cNvPr id="202" name="Google Shape;202;p3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4"/>
          <p:cNvPicPr preferRelativeResize="0"/>
          <p:nvPr/>
        </p:nvPicPr>
        <p:blipFill>
          <a:blip r:embed="rId3">
            <a:alphaModFix/>
          </a:blip>
          <a:stretch>
            <a:fillRect/>
          </a:stretch>
        </p:blipFill>
        <p:spPr>
          <a:xfrm>
            <a:off x="452950" y="1072225"/>
            <a:ext cx="2152650" cy="2914650"/>
          </a:xfrm>
          <a:prstGeom prst="rect">
            <a:avLst/>
          </a:prstGeom>
          <a:noFill/>
          <a:ln>
            <a:noFill/>
          </a:ln>
        </p:spPr>
      </p:pic>
      <p:pic>
        <p:nvPicPr>
          <p:cNvPr id="204" name="Google Shape;204;p34"/>
          <p:cNvPicPr preferRelativeResize="0"/>
          <p:nvPr/>
        </p:nvPicPr>
        <p:blipFill>
          <a:blip r:embed="rId4">
            <a:alphaModFix/>
          </a:blip>
          <a:stretch>
            <a:fillRect/>
          </a:stretch>
        </p:blipFill>
        <p:spPr>
          <a:xfrm>
            <a:off x="2721125" y="1072225"/>
            <a:ext cx="4893332" cy="3669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Rotomolding</a:t>
            </a:r>
            <a:endParaRPr b="1" sz="3000">
              <a:solidFill>
                <a:srgbClr val="000000"/>
              </a:solidFill>
              <a:latin typeface="Karla"/>
              <a:ea typeface="Karla"/>
              <a:cs typeface="Karla"/>
              <a:sym typeface="Karla"/>
            </a:endParaRPr>
          </a:p>
        </p:txBody>
      </p:sp>
      <p:sp>
        <p:nvSpPr>
          <p:cNvPr id="210" name="Google Shape;210;p3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5"/>
          <p:cNvPicPr preferRelativeResize="0"/>
          <p:nvPr/>
        </p:nvPicPr>
        <p:blipFill>
          <a:blip r:embed="rId3">
            <a:alphaModFix/>
          </a:blip>
          <a:stretch>
            <a:fillRect/>
          </a:stretch>
        </p:blipFill>
        <p:spPr>
          <a:xfrm>
            <a:off x="452950" y="1026650"/>
            <a:ext cx="4683107" cy="3669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Rotomolding</a:t>
            </a:r>
            <a:endParaRPr b="1" sz="3000">
              <a:solidFill>
                <a:srgbClr val="000000"/>
              </a:solidFill>
              <a:latin typeface="Karla"/>
              <a:ea typeface="Karla"/>
              <a:cs typeface="Karla"/>
              <a:sym typeface="Karla"/>
            </a:endParaRPr>
          </a:p>
        </p:txBody>
      </p:sp>
      <p:sp>
        <p:nvSpPr>
          <p:cNvPr id="217" name="Google Shape;217;p3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otational Molding or rotomolding from ASH industries is a &#10;process for plastic part creation. Rotational molding machines create parts by rotating parts on an axis, which thereby force the plastic material to stick to the walls of the mold - hence why it's an ideal process for creating hollow parts.&#10;&#10;https://www.ashrotomolding.com&#10;&#10;From start to finish we control the process.&#10;&#10;Rotational Molding uses resin powder, rather than plastic pellets. The resin then heats in the mold as it is being rotated. Unlike other plastic part producing processes, ASH™ Industries rotational molding can efficiently and affordably produce both short-run and long-run product runs.&#10;&#10;In house pulverizing assures consistent power grain, color and size to assure smooth production runs with consistency.&#10;&#10;State-of-the-art Equipment:&#10;    Focus on Timeliness&#10;    Strict Quality Checks&#10;    ASH Roto-XL Molding&#10;&#10;Rotomolding easily produces a variety of shapes and sizes difficult to create through any other method. Design flexibility from small and intricate to large and complex with a variety of finishes, colors and secondary operations available.&#10;&#10;Our Carousel machine with four independent arms-is a large,  bi-axial machine and has independent arms and four stations. The independent-arm carousel machine is available with 3 or 4 arms that can move separately from the other. This allows for different size molds, with different cycle times and thickness needs.&#10;&#10;Rotational Molding / RotoMolding&#10;Why choose ASH for my Rotational Molding Needs?&#10;&#10;Rotational molding, which is also commonly referred to as &quot;rotomolding&quot; or &quot;rotational casting,&quot; is a common means of creating plastic parts that's increasingly gaining traction as an alternative means to plastic injection molding and other plastic producing processes. A big reason is because parts that are challenging or impossible to create via plastic injection molding, blow molding and thermoforming - such as hollow parts, partially enclosed parts, large and small parts and parts with other complexities - can be crafted via the process.&#10;&#10;1330 W. Willow St. Lafayette, LA 70506&#10;&#10;Tel. (800) 598-5274 &#10;&#10;Fax (337) 235-0971" id="218" name="Google Shape;218;p36" title="Rotational Molding of small or large plastic parts - ASH Industries">
            <a:hlinkClick r:id="rId3"/>
          </p:cNvPr>
          <p:cNvPicPr preferRelativeResize="0"/>
          <p:nvPr/>
        </p:nvPicPr>
        <p:blipFill>
          <a:blip r:embed="rId4">
            <a:alphaModFix/>
          </a:blip>
          <a:stretch>
            <a:fillRect/>
          </a:stretch>
        </p:blipFill>
        <p:spPr>
          <a:xfrm>
            <a:off x="452950" y="1026650"/>
            <a:ext cx="5196625" cy="3897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Thermoforming: vacuum forming</a:t>
            </a:r>
            <a:endParaRPr b="1" sz="3000">
              <a:solidFill>
                <a:srgbClr val="000000"/>
              </a:solidFill>
              <a:latin typeface="Karla"/>
              <a:ea typeface="Karla"/>
              <a:cs typeface="Karla"/>
              <a:sym typeface="Karla"/>
            </a:endParaRPr>
          </a:p>
        </p:txBody>
      </p:sp>
      <p:sp>
        <p:nvSpPr>
          <p:cNvPr id="224" name="Google Shape;224;p37"/>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7"/>
          <p:cNvPicPr preferRelativeResize="0"/>
          <p:nvPr/>
        </p:nvPicPr>
        <p:blipFill>
          <a:blip r:embed="rId3">
            <a:alphaModFix/>
          </a:blip>
          <a:stretch>
            <a:fillRect/>
          </a:stretch>
        </p:blipFill>
        <p:spPr>
          <a:xfrm>
            <a:off x="452950" y="1008250"/>
            <a:ext cx="3670000" cy="367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Thermoforming: vacuum forming</a:t>
            </a:r>
            <a:endParaRPr b="1" sz="3000">
              <a:solidFill>
                <a:srgbClr val="000000"/>
              </a:solidFill>
              <a:latin typeface="Karla"/>
              <a:ea typeface="Karla"/>
              <a:cs typeface="Karla"/>
              <a:sym typeface="Karla"/>
            </a:endParaRPr>
          </a:p>
        </p:txBody>
      </p:sp>
      <p:sp>
        <p:nvSpPr>
          <p:cNvPr id="231" name="Google Shape;231;p38"/>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8"/>
          <p:cNvPicPr preferRelativeResize="0"/>
          <p:nvPr/>
        </p:nvPicPr>
        <p:blipFill>
          <a:blip r:embed="rId3">
            <a:alphaModFix/>
          </a:blip>
          <a:stretch>
            <a:fillRect/>
          </a:stretch>
        </p:blipFill>
        <p:spPr>
          <a:xfrm>
            <a:off x="452950" y="971450"/>
            <a:ext cx="5527108" cy="3669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Thermoforming: vacuum forming</a:t>
            </a:r>
            <a:endParaRPr b="1" sz="3000">
              <a:solidFill>
                <a:srgbClr val="000000"/>
              </a:solidFill>
              <a:latin typeface="Karla"/>
              <a:ea typeface="Karla"/>
              <a:cs typeface="Karla"/>
              <a:sym typeface="Karla"/>
            </a:endParaRPr>
          </a:p>
        </p:txBody>
      </p:sp>
      <p:sp>
        <p:nvSpPr>
          <p:cNvPr id="238" name="Google Shape;238;p39"/>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oking for oddly satisfying videos? Check out the vacuum forming process with this machine from Formech! This is a real pleasure for the eyes - it's so satisfying to watch!&#10;&#10;The vacuum forming process was first discovered in the 1930s and is still used as a method of packing. Established in 1982, Formech is a UK manufacturer and designer of vacuum forming machines. They have lots of forming machine models for each type of factory and business. Formech has worked with such customers as Apple, Google, Disney, the Bolshoi Ballet, Ford, Tesla, Ferrero Rocher, Nestle, Makita, the Royal Air Force, Philips and more!&#10;&#10;The process of vacuum forming consists of the following steps:&#10;&#10;1. Clamping;&#10;&#10;2. Heating;&#10;&#10;3. Sheet level (auto-level);&#10;&#10;4. Pre-stretch (bubble);&#10;&#10;5. Plug assist;&#10;&#10;6. Vacuum;&#10;&#10;7. Cooling and release; &#10;&#10;8. Trimming and finishing.&#10;&#10;The vacuum step is definitely the most satisfying! It's so mesmerizing to watch how the packing turns into the shape of the object. Masks and clothes, shoes, toys and cosmetics - everything can be packed with Formech!&#10;&#10;Don't forget to leave a like and subscribe to Now I've Seen Everything for more oddly satisfying videos!&#10;&#10;Via:&#10;Formech&#10;https://www.youtube.com/channel/UCzv4tMu-88BJfXuuWOQlcKg&#10;&#10;Music by Epidemic Sound: https://www.epidemicsound.com/&#10;----------------------------------------------------------------------------------------------------------&#10;&#10;Subscribe to Now I've Seen Everything : https://goo.gl/xiBW7v&#10;&#10;Our Social Media:&#10;&#10;Facebook: https://www.facebook.com/seen.everything&#10;Instagram: https://www.instagram.com/now.ive.seen.everything&#10;-----------------------------------------------------------------------------------------------------------&#10;&#10;More articles: http://brightside.me" id="239" name="Google Shape;239;p39" title="THIS VACUUM FORMING PROCESS IS A PLEASURE FOR THE EYES">
            <a:hlinkClick r:id="rId3"/>
          </p:cNvPr>
          <p:cNvPicPr preferRelativeResize="0"/>
          <p:nvPr/>
        </p:nvPicPr>
        <p:blipFill>
          <a:blip r:embed="rId4">
            <a:alphaModFix/>
          </a:blip>
          <a:stretch>
            <a:fillRect/>
          </a:stretch>
        </p:blipFill>
        <p:spPr>
          <a:xfrm>
            <a:off x="452950" y="953050"/>
            <a:ext cx="5297825" cy="397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Thermoforming: slumping</a:t>
            </a:r>
            <a:endParaRPr b="1" sz="3000">
              <a:solidFill>
                <a:srgbClr val="000000"/>
              </a:solidFill>
              <a:latin typeface="Karla"/>
              <a:ea typeface="Karla"/>
              <a:cs typeface="Karla"/>
              <a:sym typeface="Karla"/>
            </a:endParaRPr>
          </a:p>
        </p:txBody>
      </p:sp>
      <p:sp>
        <p:nvSpPr>
          <p:cNvPr id="245" name="Google Shape;245;p40"/>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0"/>
          <p:cNvPicPr preferRelativeResize="0"/>
          <p:nvPr/>
        </p:nvPicPr>
        <p:blipFill>
          <a:blip r:embed="rId3">
            <a:alphaModFix/>
          </a:blip>
          <a:stretch>
            <a:fillRect/>
          </a:stretch>
        </p:blipFill>
        <p:spPr>
          <a:xfrm>
            <a:off x="452950" y="1035850"/>
            <a:ext cx="3469234" cy="3670000"/>
          </a:xfrm>
          <a:prstGeom prst="rect">
            <a:avLst/>
          </a:prstGeom>
          <a:noFill/>
          <a:ln>
            <a:noFill/>
          </a:ln>
        </p:spPr>
      </p:pic>
      <p:pic>
        <p:nvPicPr>
          <p:cNvPr id="247" name="Google Shape;247;p40"/>
          <p:cNvPicPr preferRelativeResize="0"/>
          <p:nvPr/>
        </p:nvPicPr>
        <p:blipFill>
          <a:blip r:embed="rId4">
            <a:alphaModFix/>
          </a:blip>
          <a:stretch>
            <a:fillRect/>
          </a:stretch>
        </p:blipFill>
        <p:spPr>
          <a:xfrm>
            <a:off x="4074584" y="1321100"/>
            <a:ext cx="4917015" cy="29993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1"/>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Ceramic: slip casting</a:t>
            </a:r>
            <a:endParaRPr b="1" sz="3000">
              <a:solidFill>
                <a:srgbClr val="000000"/>
              </a:solidFill>
              <a:latin typeface="Karla"/>
              <a:ea typeface="Karla"/>
              <a:cs typeface="Karla"/>
              <a:sym typeface="Karla"/>
            </a:endParaRPr>
          </a:p>
        </p:txBody>
      </p:sp>
      <p:sp>
        <p:nvSpPr>
          <p:cNvPr id="253" name="Google Shape;253;p41"/>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41"/>
          <p:cNvPicPr preferRelativeResize="0"/>
          <p:nvPr/>
        </p:nvPicPr>
        <p:blipFill>
          <a:blip r:embed="rId3">
            <a:alphaModFix/>
          </a:blip>
          <a:stretch>
            <a:fillRect/>
          </a:stretch>
        </p:blipFill>
        <p:spPr>
          <a:xfrm>
            <a:off x="452950" y="1008250"/>
            <a:ext cx="4893334" cy="367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Molding and casting: today in your kitchen</a:t>
            </a:r>
            <a:endParaRPr b="1" sz="3000">
              <a:solidFill>
                <a:srgbClr val="000000"/>
              </a:solidFill>
              <a:latin typeface="Karla"/>
              <a:ea typeface="Karla"/>
              <a:cs typeface="Karla"/>
              <a:sym typeface="Karla"/>
            </a:endParaRPr>
          </a:p>
        </p:txBody>
      </p:sp>
      <p:sp>
        <p:nvSpPr>
          <p:cNvPr id="70" name="Google Shape;70;p1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452950" y="962225"/>
            <a:ext cx="3835301" cy="3835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Ceramic: slip casting</a:t>
            </a:r>
            <a:endParaRPr b="1" sz="3000">
              <a:solidFill>
                <a:srgbClr val="000000"/>
              </a:solidFill>
              <a:latin typeface="Karla"/>
              <a:ea typeface="Karla"/>
              <a:cs typeface="Karla"/>
              <a:sym typeface="Karla"/>
            </a:endParaRPr>
          </a:p>
        </p:txBody>
      </p:sp>
      <p:sp>
        <p:nvSpPr>
          <p:cNvPr id="260" name="Google Shape;260;p42"/>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nvSpPr>
        <p:spPr>
          <a:xfrm>
            <a:off x="570450" y="4567575"/>
            <a:ext cx="5336700" cy="18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https://vimeo.com/298395215</a:t>
            </a:r>
            <a:endParaRPr/>
          </a:p>
        </p:txBody>
      </p:sp>
      <p:pic>
        <p:nvPicPr>
          <p:cNvPr id="262" name="Google Shape;262;p42"/>
          <p:cNvPicPr preferRelativeResize="0"/>
          <p:nvPr/>
        </p:nvPicPr>
        <p:blipFill>
          <a:blip r:embed="rId4">
            <a:alphaModFix/>
          </a:blip>
          <a:stretch>
            <a:fillRect/>
          </a:stretch>
        </p:blipFill>
        <p:spPr>
          <a:xfrm>
            <a:off x="452938" y="979550"/>
            <a:ext cx="4442124" cy="333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Ceramic: slip casting</a:t>
            </a:r>
            <a:endParaRPr b="1" sz="3000">
              <a:solidFill>
                <a:srgbClr val="000000"/>
              </a:solidFill>
              <a:latin typeface="Karla"/>
              <a:ea typeface="Karla"/>
              <a:cs typeface="Karla"/>
              <a:sym typeface="Karla"/>
            </a:endParaRPr>
          </a:p>
        </p:txBody>
      </p:sp>
      <p:sp>
        <p:nvSpPr>
          <p:cNvPr id="268" name="Google Shape;268;p4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43"/>
          <p:cNvPicPr preferRelativeResize="0"/>
          <p:nvPr/>
        </p:nvPicPr>
        <p:blipFill>
          <a:blip r:embed="rId3">
            <a:alphaModFix/>
          </a:blip>
          <a:stretch>
            <a:fillRect/>
          </a:stretch>
        </p:blipFill>
        <p:spPr>
          <a:xfrm>
            <a:off x="452950" y="1168700"/>
            <a:ext cx="5518795" cy="3669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4"/>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Ceramic: ram press</a:t>
            </a:r>
            <a:endParaRPr b="1" sz="3000">
              <a:solidFill>
                <a:srgbClr val="000000"/>
              </a:solidFill>
              <a:latin typeface="Karla"/>
              <a:ea typeface="Karla"/>
              <a:cs typeface="Karla"/>
              <a:sym typeface="Karla"/>
            </a:endParaRPr>
          </a:p>
        </p:txBody>
      </p:sp>
      <p:sp>
        <p:nvSpPr>
          <p:cNvPr id="275" name="Google Shape;275;p4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ow to make ramen bowls on a hydraulic press" id="276" name="Google Shape;276;p44" title="Making ramen bowls on the RAM press">
            <a:hlinkClick r:id="rId3"/>
          </p:cNvPr>
          <p:cNvPicPr preferRelativeResize="0"/>
          <p:nvPr/>
        </p:nvPicPr>
        <p:blipFill>
          <a:blip r:embed="rId4">
            <a:alphaModFix/>
          </a:blip>
          <a:stretch>
            <a:fillRect/>
          </a:stretch>
        </p:blipFill>
        <p:spPr>
          <a:xfrm>
            <a:off x="452950" y="971450"/>
            <a:ext cx="5353050" cy="401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Ceramic: ram press</a:t>
            </a:r>
            <a:endParaRPr b="1" sz="3000">
              <a:solidFill>
                <a:srgbClr val="000000"/>
              </a:solidFill>
              <a:latin typeface="Karla"/>
              <a:ea typeface="Karla"/>
              <a:cs typeface="Karla"/>
              <a:sym typeface="Karla"/>
            </a:endParaRPr>
          </a:p>
        </p:txBody>
      </p:sp>
      <p:sp>
        <p:nvSpPr>
          <p:cNvPr id="282" name="Google Shape;282;p4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5"/>
          <p:cNvPicPr preferRelativeResize="0"/>
          <p:nvPr/>
        </p:nvPicPr>
        <p:blipFill>
          <a:blip r:embed="rId3">
            <a:alphaModFix/>
          </a:blip>
          <a:stretch>
            <a:fillRect/>
          </a:stretch>
        </p:blipFill>
        <p:spPr>
          <a:xfrm>
            <a:off x="452950" y="1072675"/>
            <a:ext cx="4691675" cy="351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Overmolding</a:t>
            </a:r>
            <a:endParaRPr b="1" sz="3000">
              <a:solidFill>
                <a:srgbClr val="000000"/>
              </a:solidFill>
              <a:latin typeface="Karla"/>
              <a:ea typeface="Karla"/>
              <a:cs typeface="Karla"/>
              <a:sym typeface="Karla"/>
            </a:endParaRPr>
          </a:p>
        </p:txBody>
      </p:sp>
      <p:sp>
        <p:nvSpPr>
          <p:cNvPr id="289" name="Google Shape;289;p4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6"/>
          <p:cNvPicPr preferRelativeResize="0"/>
          <p:nvPr/>
        </p:nvPicPr>
        <p:blipFill>
          <a:blip r:embed="rId3">
            <a:alphaModFix/>
          </a:blip>
          <a:stretch>
            <a:fillRect/>
          </a:stretch>
        </p:blipFill>
        <p:spPr>
          <a:xfrm>
            <a:off x="452950" y="1072675"/>
            <a:ext cx="5521897" cy="367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Cast in place</a:t>
            </a:r>
            <a:endParaRPr b="1" sz="3000">
              <a:solidFill>
                <a:srgbClr val="000000"/>
              </a:solidFill>
              <a:latin typeface="Karla"/>
              <a:ea typeface="Karla"/>
              <a:cs typeface="Karla"/>
              <a:sym typeface="Karla"/>
            </a:endParaRPr>
          </a:p>
        </p:txBody>
      </p:sp>
      <p:sp>
        <p:nvSpPr>
          <p:cNvPr id="296" name="Google Shape;296;p47"/>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7"/>
          <p:cNvPicPr preferRelativeResize="0"/>
          <p:nvPr/>
        </p:nvPicPr>
        <p:blipFill>
          <a:blip r:embed="rId3">
            <a:alphaModFix/>
          </a:blip>
          <a:stretch>
            <a:fillRect/>
          </a:stretch>
        </p:blipFill>
        <p:spPr>
          <a:xfrm>
            <a:off x="452950" y="1091075"/>
            <a:ext cx="5445050" cy="3539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8"/>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Composites</a:t>
            </a:r>
            <a:endParaRPr b="1" sz="3000">
              <a:solidFill>
                <a:srgbClr val="000000"/>
              </a:solidFill>
              <a:latin typeface="Karla"/>
              <a:ea typeface="Karla"/>
              <a:cs typeface="Karla"/>
              <a:sym typeface="Karla"/>
            </a:endParaRPr>
          </a:p>
        </p:txBody>
      </p:sp>
      <p:sp>
        <p:nvSpPr>
          <p:cNvPr id="303" name="Google Shape;303;p48"/>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8"/>
          <p:cNvPicPr preferRelativeResize="0"/>
          <p:nvPr/>
        </p:nvPicPr>
        <p:blipFill>
          <a:blip r:embed="rId3">
            <a:alphaModFix/>
          </a:blip>
          <a:stretch>
            <a:fillRect/>
          </a:stretch>
        </p:blipFill>
        <p:spPr>
          <a:xfrm>
            <a:off x="452950" y="1045050"/>
            <a:ext cx="4572000" cy="3429000"/>
          </a:xfrm>
          <a:prstGeom prst="rect">
            <a:avLst/>
          </a:prstGeom>
          <a:noFill/>
          <a:ln>
            <a:noFill/>
          </a:ln>
        </p:spPr>
      </p:pic>
      <p:pic>
        <p:nvPicPr>
          <p:cNvPr id="305" name="Google Shape;305;p48"/>
          <p:cNvPicPr preferRelativeResize="0"/>
          <p:nvPr/>
        </p:nvPicPr>
        <p:blipFill>
          <a:blip r:embed="rId4">
            <a:alphaModFix/>
          </a:blip>
          <a:stretch>
            <a:fillRect/>
          </a:stretch>
        </p:blipFill>
        <p:spPr>
          <a:xfrm>
            <a:off x="5177350" y="1321100"/>
            <a:ext cx="3170350" cy="239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9"/>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Why casting? Multiples, fast, materials </a:t>
            </a:r>
            <a:endParaRPr b="1" sz="3000">
              <a:solidFill>
                <a:srgbClr val="000000"/>
              </a:solidFill>
              <a:latin typeface="Karla"/>
              <a:ea typeface="Karla"/>
              <a:cs typeface="Karla"/>
              <a:sym typeface="Karla"/>
            </a:endParaRPr>
          </a:p>
        </p:txBody>
      </p:sp>
      <p:sp>
        <p:nvSpPr>
          <p:cNvPr id="311" name="Google Shape;311;p49"/>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49"/>
          <p:cNvPicPr preferRelativeResize="0"/>
          <p:nvPr/>
        </p:nvPicPr>
        <p:blipFill>
          <a:blip r:embed="rId3">
            <a:alphaModFix/>
          </a:blip>
          <a:stretch>
            <a:fillRect/>
          </a:stretch>
        </p:blipFill>
        <p:spPr>
          <a:xfrm>
            <a:off x="452950" y="1026650"/>
            <a:ext cx="5407309" cy="3670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0"/>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Tooling: cutting tool</a:t>
            </a:r>
            <a:endParaRPr b="1" sz="3000">
              <a:solidFill>
                <a:srgbClr val="000000"/>
              </a:solidFill>
              <a:latin typeface="Karla"/>
              <a:ea typeface="Karla"/>
              <a:cs typeface="Karla"/>
              <a:sym typeface="Karla"/>
            </a:endParaRPr>
          </a:p>
        </p:txBody>
      </p:sp>
      <p:sp>
        <p:nvSpPr>
          <p:cNvPr id="318" name="Google Shape;318;p50"/>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50"/>
          <p:cNvPicPr preferRelativeResize="0"/>
          <p:nvPr/>
        </p:nvPicPr>
        <p:blipFill>
          <a:blip r:embed="rId3">
            <a:alphaModFix/>
          </a:blip>
          <a:stretch>
            <a:fillRect/>
          </a:stretch>
        </p:blipFill>
        <p:spPr>
          <a:xfrm>
            <a:off x="452950" y="1054250"/>
            <a:ext cx="4762500" cy="357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1"/>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Tooling: fixturing</a:t>
            </a:r>
            <a:endParaRPr b="1" sz="3000">
              <a:solidFill>
                <a:srgbClr val="000000"/>
              </a:solidFill>
              <a:latin typeface="Karla"/>
              <a:ea typeface="Karla"/>
              <a:cs typeface="Karla"/>
              <a:sym typeface="Karla"/>
            </a:endParaRPr>
          </a:p>
        </p:txBody>
      </p:sp>
      <p:sp>
        <p:nvSpPr>
          <p:cNvPr id="325" name="Google Shape;325;p51"/>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51"/>
          <p:cNvPicPr preferRelativeResize="0"/>
          <p:nvPr/>
        </p:nvPicPr>
        <p:blipFill>
          <a:blip r:embed="rId3">
            <a:alphaModFix/>
          </a:blip>
          <a:stretch>
            <a:fillRect/>
          </a:stretch>
        </p:blipFill>
        <p:spPr>
          <a:xfrm>
            <a:off x="452950" y="1045050"/>
            <a:ext cx="4786956" cy="367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Molding and casting:</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A soft material (liquid or pliable) is cast into a hard material that gives it its shape!</a:t>
            </a:r>
            <a:endParaRPr b="1" sz="3000">
              <a:latin typeface="Karla"/>
              <a:ea typeface="Karla"/>
              <a:cs typeface="Karla"/>
              <a:sym typeface="Karla"/>
            </a:endParaRPr>
          </a:p>
        </p:txBody>
      </p:sp>
      <p:sp>
        <p:nvSpPr>
          <p:cNvPr id="77" name="Google Shape;77;p1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2"/>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Tooling: jigs</a:t>
            </a:r>
            <a:endParaRPr b="1" sz="3000">
              <a:solidFill>
                <a:srgbClr val="000000"/>
              </a:solidFill>
              <a:latin typeface="Karla"/>
              <a:ea typeface="Karla"/>
              <a:cs typeface="Karla"/>
              <a:sym typeface="Karla"/>
            </a:endParaRPr>
          </a:p>
        </p:txBody>
      </p:sp>
      <p:sp>
        <p:nvSpPr>
          <p:cNvPr id="332" name="Google Shape;332;p52"/>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52"/>
          <p:cNvPicPr preferRelativeResize="0"/>
          <p:nvPr/>
        </p:nvPicPr>
        <p:blipFill>
          <a:blip r:embed="rId3">
            <a:alphaModFix/>
          </a:blip>
          <a:stretch>
            <a:fillRect/>
          </a:stretch>
        </p:blipFill>
        <p:spPr>
          <a:xfrm>
            <a:off x="452950" y="1054275"/>
            <a:ext cx="5500704" cy="36700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3"/>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Tooling: molds and dies</a:t>
            </a:r>
            <a:endParaRPr b="1" sz="3000">
              <a:solidFill>
                <a:srgbClr val="000000"/>
              </a:solidFill>
              <a:latin typeface="Karla"/>
              <a:ea typeface="Karla"/>
              <a:cs typeface="Karla"/>
              <a:sym typeface="Karla"/>
            </a:endParaRPr>
          </a:p>
        </p:txBody>
      </p:sp>
      <p:sp>
        <p:nvSpPr>
          <p:cNvPr id="339" name="Google Shape;339;p5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53"/>
          <p:cNvPicPr preferRelativeResize="0"/>
          <p:nvPr/>
        </p:nvPicPr>
        <p:blipFill>
          <a:blip r:embed="rId3">
            <a:alphaModFix/>
          </a:blip>
          <a:stretch>
            <a:fillRect/>
          </a:stretch>
        </p:blipFill>
        <p:spPr>
          <a:xfrm>
            <a:off x="452950" y="1081875"/>
            <a:ext cx="6911444" cy="367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4"/>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Soft </a:t>
            </a:r>
            <a:r>
              <a:rPr b="1" lang="en" sz="3000">
                <a:latin typeface="Karla"/>
                <a:ea typeface="Karla"/>
                <a:cs typeface="Karla"/>
                <a:sym typeface="Karla"/>
              </a:rPr>
              <a:t>Tooling</a:t>
            </a:r>
            <a:endParaRPr b="1" sz="3000">
              <a:solidFill>
                <a:srgbClr val="000000"/>
              </a:solidFill>
              <a:latin typeface="Karla"/>
              <a:ea typeface="Karla"/>
              <a:cs typeface="Karla"/>
              <a:sym typeface="Karla"/>
            </a:endParaRPr>
          </a:p>
        </p:txBody>
      </p:sp>
      <p:sp>
        <p:nvSpPr>
          <p:cNvPr id="346" name="Google Shape;346;p5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54"/>
          <p:cNvPicPr preferRelativeResize="0"/>
          <p:nvPr/>
        </p:nvPicPr>
        <p:blipFill>
          <a:blip r:embed="rId3">
            <a:alphaModFix/>
          </a:blip>
          <a:stretch>
            <a:fillRect/>
          </a:stretch>
        </p:blipFill>
        <p:spPr>
          <a:xfrm>
            <a:off x="452950" y="1081875"/>
            <a:ext cx="4322733" cy="3670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Elastomers</a:t>
            </a:r>
            <a:endParaRPr b="1" sz="3000">
              <a:solidFill>
                <a:srgbClr val="000000"/>
              </a:solidFill>
              <a:latin typeface="Karla"/>
              <a:ea typeface="Karla"/>
              <a:cs typeface="Karla"/>
              <a:sym typeface="Karla"/>
            </a:endParaRPr>
          </a:p>
        </p:txBody>
      </p:sp>
      <p:sp>
        <p:nvSpPr>
          <p:cNvPr id="353" name="Google Shape;353;p5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55"/>
          <p:cNvPicPr preferRelativeResize="0"/>
          <p:nvPr/>
        </p:nvPicPr>
        <p:blipFill>
          <a:blip r:embed="rId3">
            <a:alphaModFix/>
          </a:blip>
          <a:stretch>
            <a:fillRect/>
          </a:stretch>
        </p:blipFill>
        <p:spPr>
          <a:xfrm>
            <a:off x="452950" y="1035850"/>
            <a:ext cx="7620000" cy="3514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Shore Durometer</a:t>
            </a:r>
            <a:endParaRPr b="1" sz="3000">
              <a:solidFill>
                <a:srgbClr val="000000"/>
              </a:solidFill>
              <a:latin typeface="Karla"/>
              <a:ea typeface="Karla"/>
              <a:cs typeface="Karla"/>
              <a:sym typeface="Karla"/>
            </a:endParaRPr>
          </a:p>
        </p:txBody>
      </p:sp>
      <p:sp>
        <p:nvSpPr>
          <p:cNvPr id="360" name="Google Shape;360;p5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56"/>
          <p:cNvPicPr preferRelativeResize="0"/>
          <p:nvPr/>
        </p:nvPicPr>
        <p:blipFill>
          <a:blip r:embed="rId3">
            <a:alphaModFix/>
          </a:blip>
          <a:stretch>
            <a:fillRect/>
          </a:stretch>
        </p:blipFill>
        <p:spPr>
          <a:xfrm>
            <a:off x="152400" y="1321100"/>
            <a:ext cx="8839200" cy="285892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7"/>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Silicone</a:t>
            </a:r>
            <a:endParaRPr b="1" sz="3000">
              <a:solidFill>
                <a:srgbClr val="000000"/>
              </a:solidFill>
              <a:latin typeface="Karla"/>
              <a:ea typeface="Karla"/>
              <a:cs typeface="Karla"/>
              <a:sym typeface="Karla"/>
            </a:endParaRPr>
          </a:p>
        </p:txBody>
      </p:sp>
      <p:sp>
        <p:nvSpPr>
          <p:cNvPr id="367" name="Google Shape;367;p57"/>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57"/>
          <p:cNvPicPr preferRelativeResize="0"/>
          <p:nvPr/>
        </p:nvPicPr>
        <p:blipFill>
          <a:blip r:embed="rId3">
            <a:alphaModFix/>
          </a:blip>
          <a:stretch>
            <a:fillRect/>
          </a:stretch>
        </p:blipFill>
        <p:spPr>
          <a:xfrm>
            <a:off x="452950" y="1081875"/>
            <a:ext cx="3670000" cy="3670000"/>
          </a:xfrm>
          <a:prstGeom prst="rect">
            <a:avLst/>
          </a:prstGeom>
          <a:noFill/>
          <a:ln>
            <a:noFill/>
          </a:ln>
        </p:spPr>
      </p:pic>
      <p:pic>
        <p:nvPicPr>
          <p:cNvPr id="369" name="Google Shape;369;p57"/>
          <p:cNvPicPr preferRelativeResize="0"/>
          <p:nvPr/>
        </p:nvPicPr>
        <p:blipFill>
          <a:blip r:embed="rId4">
            <a:alphaModFix/>
          </a:blip>
          <a:stretch>
            <a:fillRect/>
          </a:stretch>
        </p:blipFill>
        <p:spPr>
          <a:xfrm>
            <a:off x="4122950" y="1247913"/>
            <a:ext cx="4716249" cy="33379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8"/>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Silicone molds</a:t>
            </a:r>
            <a:endParaRPr b="1" sz="3000">
              <a:solidFill>
                <a:srgbClr val="000000"/>
              </a:solidFill>
              <a:latin typeface="Karla"/>
              <a:ea typeface="Karla"/>
              <a:cs typeface="Karla"/>
              <a:sym typeface="Karla"/>
            </a:endParaRPr>
          </a:p>
        </p:txBody>
      </p:sp>
      <p:sp>
        <p:nvSpPr>
          <p:cNvPr id="375" name="Google Shape;375;p58"/>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58"/>
          <p:cNvPicPr preferRelativeResize="0"/>
          <p:nvPr/>
        </p:nvPicPr>
        <p:blipFill>
          <a:blip r:embed="rId3">
            <a:alphaModFix/>
          </a:blip>
          <a:stretch>
            <a:fillRect/>
          </a:stretch>
        </p:blipFill>
        <p:spPr>
          <a:xfrm>
            <a:off x="452950" y="989850"/>
            <a:ext cx="3670000" cy="3670000"/>
          </a:xfrm>
          <a:prstGeom prst="rect">
            <a:avLst/>
          </a:prstGeom>
          <a:noFill/>
          <a:ln>
            <a:noFill/>
          </a:ln>
        </p:spPr>
      </p:pic>
      <p:pic>
        <p:nvPicPr>
          <p:cNvPr id="377" name="Google Shape;377;p58"/>
          <p:cNvPicPr preferRelativeResize="0"/>
          <p:nvPr/>
        </p:nvPicPr>
        <p:blipFill>
          <a:blip r:embed="rId4">
            <a:alphaModFix/>
          </a:blip>
          <a:stretch>
            <a:fillRect/>
          </a:stretch>
        </p:blipFill>
        <p:spPr>
          <a:xfrm>
            <a:off x="4275351" y="1321100"/>
            <a:ext cx="3670000" cy="3670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Oomoo</a:t>
            </a:r>
            <a:endParaRPr b="1" sz="3000">
              <a:solidFill>
                <a:srgbClr val="000000"/>
              </a:solidFill>
              <a:latin typeface="Karla"/>
              <a:ea typeface="Karla"/>
              <a:cs typeface="Karla"/>
              <a:sym typeface="Karla"/>
            </a:endParaRPr>
          </a:p>
        </p:txBody>
      </p:sp>
      <p:sp>
        <p:nvSpPr>
          <p:cNvPr id="383" name="Google Shape;383;p59"/>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59"/>
          <p:cNvPicPr preferRelativeResize="0"/>
          <p:nvPr/>
        </p:nvPicPr>
        <p:blipFill>
          <a:blip r:embed="rId3">
            <a:alphaModFix/>
          </a:blip>
          <a:stretch>
            <a:fillRect/>
          </a:stretch>
        </p:blipFill>
        <p:spPr>
          <a:xfrm>
            <a:off x="452950" y="999075"/>
            <a:ext cx="4893336" cy="3670002"/>
          </a:xfrm>
          <a:prstGeom prst="rect">
            <a:avLst/>
          </a:prstGeom>
          <a:noFill/>
          <a:ln>
            <a:noFill/>
          </a:ln>
        </p:spPr>
      </p:pic>
      <p:sp>
        <p:nvSpPr>
          <p:cNvPr id="385" name="Google Shape;385;p59"/>
          <p:cNvSpPr txBox="1"/>
          <p:nvPr/>
        </p:nvSpPr>
        <p:spPr>
          <a:xfrm>
            <a:off x="452950" y="4379800"/>
            <a:ext cx="5760000" cy="17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https://www.smooth-on.com/product-line/oomoo/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Plaster casting</a:t>
            </a:r>
            <a:endParaRPr b="1" sz="3000">
              <a:solidFill>
                <a:srgbClr val="000000"/>
              </a:solidFill>
              <a:latin typeface="Karla"/>
              <a:ea typeface="Karla"/>
              <a:cs typeface="Karla"/>
              <a:sym typeface="Karla"/>
            </a:endParaRPr>
          </a:p>
        </p:txBody>
      </p:sp>
      <p:sp>
        <p:nvSpPr>
          <p:cNvPr id="391" name="Google Shape;391;p60"/>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60"/>
          <p:cNvPicPr preferRelativeResize="0"/>
          <p:nvPr/>
        </p:nvPicPr>
        <p:blipFill>
          <a:blip r:embed="rId3">
            <a:alphaModFix/>
          </a:blip>
          <a:stretch>
            <a:fillRect/>
          </a:stretch>
        </p:blipFill>
        <p:spPr>
          <a:xfrm>
            <a:off x="452950" y="1026650"/>
            <a:ext cx="4893332" cy="3669999"/>
          </a:xfrm>
          <a:prstGeom prst="rect">
            <a:avLst/>
          </a:prstGeom>
          <a:noFill/>
          <a:ln>
            <a:noFill/>
          </a:ln>
        </p:spPr>
      </p:pic>
      <p:pic>
        <p:nvPicPr>
          <p:cNvPr id="393" name="Google Shape;393;p60"/>
          <p:cNvPicPr preferRelativeResize="0"/>
          <p:nvPr/>
        </p:nvPicPr>
        <p:blipFill>
          <a:blip r:embed="rId4">
            <a:alphaModFix/>
          </a:blip>
          <a:stretch>
            <a:fillRect/>
          </a:stretch>
        </p:blipFill>
        <p:spPr>
          <a:xfrm>
            <a:off x="5498682" y="1321100"/>
            <a:ext cx="2857500" cy="2143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1"/>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3d printing</a:t>
            </a:r>
            <a:endParaRPr b="1" sz="3000">
              <a:latin typeface="Karla"/>
              <a:ea typeface="Karla"/>
              <a:cs typeface="Karla"/>
              <a:sym typeface="Karla"/>
            </a:endParaRPr>
          </a:p>
          <a:p>
            <a:pPr indent="0" lvl="0" marL="0" rtl="0" algn="l">
              <a:spcBef>
                <a:spcPts val="0"/>
              </a:spcBef>
              <a:spcAft>
                <a:spcPts val="0"/>
              </a:spcAft>
              <a:buNone/>
            </a:pPr>
            <a:r>
              <a:rPr b="1" lang="en" sz="3000">
                <a:latin typeface="Karla"/>
                <a:ea typeface="Karla"/>
                <a:cs typeface="Karla"/>
                <a:sym typeface="Karla"/>
              </a:rPr>
              <a:t>CNC milling</a:t>
            </a:r>
            <a:endParaRPr b="1" sz="3000">
              <a:latin typeface="Karla"/>
              <a:ea typeface="Karla"/>
              <a:cs typeface="Karla"/>
              <a:sym typeface="Karla"/>
            </a:endParaRPr>
          </a:p>
        </p:txBody>
      </p:sp>
      <p:sp>
        <p:nvSpPr>
          <p:cNvPr id="399" name="Google Shape;399;p61"/>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sand casting</a:t>
            </a:r>
            <a:endParaRPr b="1" sz="3000">
              <a:solidFill>
                <a:srgbClr val="000000"/>
              </a:solidFill>
              <a:latin typeface="Karla"/>
              <a:ea typeface="Karla"/>
              <a:cs typeface="Karla"/>
              <a:sym typeface="Karla"/>
            </a:endParaRPr>
          </a:p>
        </p:txBody>
      </p:sp>
      <p:sp>
        <p:nvSpPr>
          <p:cNvPr id="83" name="Google Shape;83;p17"/>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452950" y="1045050"/>
            <a:ext cx="5894004" cy="367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405" name="Google Shape;405;p62"/>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62"/>
          <p:cNvPicPr preferRelativeResize="0"/>
          <p:nvPr/>
        </p:nvPicPr>
        <p:blipFill>
          <a:blip r:embed="rId3">
            <a:alphaModFix/>
          </a:blip>
          <a:stretch>
            <a:fillRect/>
          </a:stretch>
        </p:blipFill>
        <p:spPr>
          <a:xfrm>
            <a:off x="452950" y="1045075"/>
            <a:ext cx="3670000" cy="3670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412" name="Google Shape;412;p63"/>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63"/>
          <p:cNvPicPr preferRelativeResize="0"/>
          <p:nvPr/>
        </p:nvPicPr>
        <p:blipFill>
          <a:blip r:embed="rId3">
            <a:alphaModFix/>
          </a:blip>
          <a:stretch>
            <a:fillRect/>
          </a:stretch>
        </p:blipFill>
        <p:spPr>
          <a:xfrm>
            <a:off x="452950" y="989850"/>
            <a:ext cx="3160386" cy="3669998"/>
          </a:xfrm>
          <a:prstGeom prst="rect">
            <a:avLst/>
          </a:prstGeom>
          <a:noFill/>
          <a:ln>
            <a:noFill/>
          </a:ln>
        </p:spPr>
      </p:pic>
      <p:pic>
        <p:nvPicPr>
          <p:cNvPr id="414" name="Google Shape;414;p63"/>
          <p:cNvPicPr preferRelativeResize="0"/>
          <p:nvPr/>
        </p:nvPicPr>
        <p:blipFill>
          <a:blip r:embed="rId4">
            <a:alphaModFix/>
          </a:blip>
          <a:stretch>
            <a:fillRect/>
          </a:stretch>
        </p:blipFill>
        <p:spPr>
          <a:xfrm>
            <a:off x="3701336" y="989850"/>
            <a:ext cx="2889763" cy="3669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4"/>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420" name="Google Shape;420;p64"/>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4"/>
          <p:cNvPicPr preferRelativeResize="0"/>
          <p:nvPr/>
        </p:nvPicPr>
        <p:blipFill>
          <a:blip r:embed="rId3">
            <a:alphaModFix/>
          </a:blip>
          <a:stretch>
            <a:fillRect/>
          </a:stretch>
        </p:blipFill>
        <p:spPr>
          <a:xfrm>
            <a:off x="452950" y="971450"/>
            <a:ext cx="4893333" cy="3670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5"/>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427" name="Google Shape;427;p65"/>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5"/>
          <p:cNvPicPr preferRelativeResize="0"/>
          <p:nvPr/>
        </p:nvPicPr>
        <p:blipFill>
          <a:blip r:embed="rId3">
            <a:alphaModFix/>
          </a:blip>
          <a:stretch>
            <a:fillRect/>
          </a:stretch>
        </p:blipFill>
        <p:spPr>
          <a:xfrm>
            <a:off x="452950" y="1081875"/>
            <a:ext cx="4893334" cy="3670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6"/>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How to make the molds?</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a:p>
            <a:pPr indent="0" lvl="0" marL="0" rtl="0" algn="l">
              <a:spcBef>
                <a:spcPts val="0"/>
              </a:spcBef>
              <a:spcAft>
                <a:spcPts val="0"/>
              </a:spcAft>
              <a:buNone/>
            </a:pPr>
            <a:r>
              <a:t/>
            </a:r>
            <a:endParaRPr b="1" sz="3000">
              <a:latin typeface="Karla"/>
              <a:ea typeface="Karla"/>
              <a:cs typeface="Karla"/>
              <a:sym typeface="Karla"/>
            </a:endParaRPr>
          </a:p>
        </p:txBody>
      </p:sp>
      <p:sp>
        <p:nvSpPr>
          <p:cNvPr id="434" name="Google Shape;434;p66"/>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66"/>
          <p:cNvPicPr preferRelativeResize="0"/>
          <p:nvPr/>
        </p:nvPicPr>
        <p:blipFill>
          <a:blip r:embed="rId3">
            <a:alphaModFix/>
          </a:blip>
          <a:stretch>
            <a:fillRect/>
          </a:stretch>
        </p:blipFill>
        <p:spPr>
          <a:xfrm>
            <a:off x="452950" y="916225"/>
            <a:ext cx="5905124" cy="3926899"/>
          </a:xfrm>
          <a:prstGeom prst="rect">
            <a:avLst/>
          </a:prstGeom>
          <a:noFill/>
          <a:ln>
            <a:noFill/>
          </a:ln>
        </p:spPr>
      </p:pic>
      <p:sp>
        <p:nvSpPr>
          <p:cNvPr id="436" name="Google Shape;436;p66"/>
          <p:cNvSpPr txBox="1"/>
          <p:nvPr/>
        </p:nvSpPr>
        <p:spPr>
          <a:xfrm>
            <a:off x="452950" y="4843125"/>
            <a:ext cx="8989500" cy="14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http://fab.cba.mit.edu/classes/863.12/people/hendranata.erioseto/week6_moulding+casting.html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sand casting</a:t>
            </a:r>
            <a:endParaRPr b="1" sz="3000">
              <a:solidFill>
                <a:srgbClr val="000000"/>
              </a:solidFill>
              <a:latin typeface="Karla"/>
              <a:ea typeface="Karla"/>
              <a:cs typeface="Karla"/>
              <a:sym typeface="Karla"/>
            </a:endParaRPr>
          </a:p>
        </p:txBody>
      </p:sp>
      <p:sp>
        <p:nvSpPr>
          <p:cNvPr id="90" name="Google Shape;90;p18"/>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8"/>
          <p:cNvPicPr preferRelativeResize="0"/>
          <p:nvPr/>
        </p:nvPicPr>
        <p:blipFill>
          <a:blip r:embed="rId3">
            <a:alphaModFix/>
          </a:blip>
          <a:stretch>
            <a:fillRect/>
          </a:stretch>
        </p:blipFill>
        <p:spPr>
          <a:xfrm>
            <a:off x="452950" y="1035850"/>
            <a:ext cx="5502250" cy="3670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sand casting</a:t>
            </a:r>
            <a:endParaRPr b="1" sz="3000">
              <a:solidFill>
                <a:srgbClr val="000000"/>
              </a:solidFill>
              <a:latin typeface="Karla"/>
              <a:ea typeface="Karla"/>
              <a:cs typeface="Karla"/>
              <a:sym typeface="Karla"/>
            </a:endParaRPr>
          </a:p>
        </p:txBody>
      </p:sp>
      <p:sp>
        <p:nvSpPr>
          <p:cNvPr id="97" name="Google Shape;97;p19"/>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ritish Instructional Films present 'Casting in Iron'.&#10;&#10;&#10;&#10;Produced in association with the Council of Ironfoundry Associations and R. &amp; A. Main, Ltd.  &#10;&#10;&#10;&#10;A woman cleans her gas cooker.  She takes the hot plate off the gas rings and turns it over and over, having a good look at it.  Man pushes a trolley loaded with these gas plates.  Foreman counts them and inspects one.  We see how the pattern for the plate is made.   Young man shapes the plate.  He dusts something with fine powder.  The mould is prepared.  It is dusted with powder.  Then a dark powder is sifted over the top and then shovelled in.  A metal tool is used to press down the powder.  The man then jumps up and presses the powder down with his feet.  Holes are made in the powder and the sides are bashed with a hammer.  The mould is emptied and excess powder brushed away.  Holes are cleaned out.  Bellows are used to clean away powder.  Mould is put back together again.  The iron is melted.  &#10;&#10;&#10;&#10;Coke, limestone, pig iron and scrap iron are shown.  Two men stoke a furnace.  Wheelbarrows are emptied down a chute.  The molten metal pours from a small hole into a large bucket on wheels.  C/U of the hot metal.  The metal is poured into smaller containers which in turn are emptied into the moulds.  C/U of the metal being poured.  Tops of the moulds are lifted off - steam flows out.  C/U of the moulded metal.  It is lifted out, nails are knocked out and it is stacked in piles.  Fettling - two men remove excess moulding material with a hand tool.  They then use a machine to smooth the edges.  Man uses a file to soften sharp edges.  The plates are stacked and loaded on to a trolley.  Foreman counts the plates and inspects one, this shot fades into shot of woman in her kitchen cleaning the plates on her cooker.  &#10;&#10;&#10;&#10;Produced with the Co-operation of the National Committee for Visual Aids in Education.    &#10; FILM ID:1807.02&#10;&#10;A VIDEO FROM BRITISH PATHÉ. EXPLORE OUR ONLINE CHANNEL, BRITISH PATHÉ TV. IT'S FULL OF GREAT DOCUMENTARIES, FASCINATING INTERVIEWS, AND CLASSIC MOVIES. http://www.britishpathe.tv/&#10;&#10;FOR LICENSING ENQUIRIES VISIT http://www.britishpathe.com/ &#10;&#10;British Pathé also represents the Reuters historical collection, which includes more than 120,000 items from the news agencies Gaumont Graphic (1910-1932), Empire News Bulletin (1926-1930), British Paramount (1931-1957), and Gaumont British (1934-1959), as well as Visnews content from 1957 to the end of 1979. All footage can be viewed on the British Pathé website. https://www.britishpathe.com/" id="98" name="Google Shape;98;p19" title="Casting In Iron (1940-1949)">
            <a:hlinkClick r:id="rId3"/>
          </p:cNvPr>
          <p:cNvPicPr preferRelativeResize="0"/>
          <p:nvPr/>
        </p:nvPicPr>
        <p:blipFill>
          <a:blip r:embed="rId4">
            <a:alphaModFix/>
          </a:blip>
          <a:stretch>
            <a:fillRect/>
          </a:stretch>
        </p:blipFill>
        <p:spPr>
          <a:xfrm>
            <a:off x="452950" y="971450"/>
            <a:ext cx="5224225" cy="391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die casting</a:t>
            </a:r>
            <a:endParaRPr b="1" sz="3000">
              <a:solidFill>
                <a:srgbClr val="000000"/>
              </a:solidFill>
              <a:latin typeface="Karla"/>
              <a:ea typeface="Karla"/>
              <a:cs typeface="Karla"/>
              <a:sym typeface="Karla"/>
            </a:endParaRPr>
          </a:p>
        </p:txBody>
      </p:sp>
      <p:sp>
        <p:nvSpPr>
          <p:cNvPr id="104" name="Google Shape;104;p20"/>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20"/>
          <p:cNvPicPr preferRelativeResize="0"/>
          <p:nvPr/>
        </p:nvPicPr>
        <p:blipFill>
          <a:blip r:embed="rId3">
            <a:alphaModFix/>
          </a:blip>
          <a:stretch>
            <a:fillRect/>
          </a:stretch>
        </p:blipFill>
        <p:spPr>
          <a:xfrm>
            <a:off x="452950" y="1054250"/>
            <a:ext cx="6908475" cy="356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nvSpPr>
        <p:spPr>
          <a:xfrm>
            <a:off x="452950" y="326300"/>
            <a:ext cx="83712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Karla"/>
                <a:ea typeface="Karla"/>
                <a:cs typeface="Karla"/>
                <a:sym typeface="Karla"/>
              </a:rPr>
              <a:t>Metal: die casting</a:t>
            </a:r>
            <a:endParaRPr b="1" sz="3000">
              <a:solidFill>
                <a:srgbClr val="000000"/>
              </a:solidFill>
              <a:latin typeface="Karla"/>
              <a:ea typeface="Karla"/>
              <a:cs typeface="Karla"/>
              <a:sym typeface="Karla"/>
            </a:endParaRPr>
          </a:p>
        </p:txBody>
      </p:sp>
      <p:sp>
        <p:nvSpPr>
          <p:cNvPr id="111" name="Google Shape;111;p21"/>
          <p:cNvSpPr/>
          <p:nvPr/>
        </p:nvSpPr>
        <p:spPr>
          <a:xfrm>
            <a:off x="452950" y="266000"/>
            <a:ext cx="8233500" cy="6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21"/>
          <p:cNvPicPr preferRelativeResize="0"/>
          <p:nvPr/>
        </p:nvPicPr>
        <p:blipFill>
          <a:blip r:embed="rId3">
            <a:alphaModFix/>
          </a:blip>
          <a:stretch>
            <a:fillRect/>
          </a:stretch>
        </p:blipFill>
        <p:spPr>
          <a:xfrm>
            <a:off x="452950" y="971450"/>
            <a:ext cx="5223634" cy="367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